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93" r:id="rId2"/>
    <p:sldId id="8924" r:id="rId3"/>
    <p:sldId id="8912" r:id="rId4"/>
    <p:sldId id="8907" r:id="rId5"/>
    <p:sldId id="8925" r:id="rId6"/>
    <p:sldId id="8926" r:id="rId7"/>
    <p:sldId id="8932" r:id="rId8"/>
    <p:sldId id="43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624" imgH="623" progId="TCLayout.ActiveDocument.1">
                  <p:embed/>
                </p:oleObj>
              </mc:Choice>
              <mc:Fallback>
                <p:oleObj name="think-cell Slide" r:id="rId5" imgW="624" imgH="623" progId="TCLayout.ActiveDocument.1">
                  <p:embed/>
                  <p:pic>
                    <p:nvPicPr>
                      <p:cNvPr id="16" name="Object 1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14" hidden="1"/>
          <p:cNvSpPr/>
          <p:nvPr>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8862"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endParaRPr>
          </a:p>
        </p:txBody>
      </p:sp>
      <p:sp>
        <p:nvSpPr>
          <p:cNvPr id="29" name="Focus Frame 2"/>
          <p:cNvSpPr>
            <a:spLocks noChangeAspect="1"/>
          </p:cNvSpPr>
          <p:nvPr/>
        </p:nvSpPr>
        <p:spPr bwMode="gray">
          <a:xfrm>
            <a:off x="1588460"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endParaRPr>
          </a:p>
        </p:txBody>
      </p:sp>
      <p:pic>
        <p:nvPicPr>
          <p:cNvPr id="30"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3580" y="6074262"/>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9106" y="1025526"/>
            <a:ext cx="5989649" cy="2085975"/>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dirty="0"/>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9144" y="3263900"/>
            <a:ext cx="5989610" cy="1244600"/>
          </a:xfr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dirty="0"/>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9105" y="4657727"/>
            <a:ext cx="5989610" cy="939799"/>
          </a:xfrm>
        </p:spPr>
        <p:txBody>
          <a:bodyPr>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8188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624" imgH="623" progId="TCLayout.ActiveDocument.1">
                  <p:embed/>
                </p:oleObj>
              </mc:Choice>
              <mc:Fallback>
                <p:oleObj name="think-cell Slide" r:id="rId5" imgW="624" imgH="623" progId="TCLayout.ActiveDocument.1">
                  <p:embed/>
                  <p:pic>
                    <p:nvPicPr>
                      <p:cNvPr id="11" name="Object 1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199" b="1">
              <a:solidFill>
                <a:prstClr val="white"/>
              </a:solidFill>
              <a:sym typeface="Rockwell" panose="02060603020205020403" pitchFamily="18" charset="0"/>
            </a:endParaRPr>
          </a:p>
        </p:txBody>
      </p:sp>
      <p:sp>
        <p:nvSpPr>
          <p:cNvPr id="2" name="Title 1"/>
          <p:cNvSpPr>
            <a:spLocks noGrp="1"/>
          </p:cNvSpPr>
          <p:nvPr>
            <p:ph type="title" hasCustomPrompt="1"/>
          </p:nvPr>
        </p:nvSpPr>
        <p:spPr>
          <a:xfrm>
            <a:off x="1934936" y="1354041"/>
            <a:ext cx="5029200" cy="3286925"/>
          </a:xfrm>
        </p:spPr>
        <p:txBody>
          <a:bodyPr anchor="ctr">
            <a:normAutofit/>
          </a:bodyPr>
          <a:lstStyle>
            <a:lvl1pPr>
              <a:defRPr sz="3199">
                <a:solidFill>
                  <a:srgbClr val="005A92"/>
                </a:solidFill>
                <a:latin typeface="Arial" panose="020B0604020202020204" pitchFamily="34" charset="0"/>
                <a:cs typeface="Arial" panose="020B0604020202020204" pitchFamily="34" charset="0"/>
              </a:defRPr>
            </a:lvl1pPr>
          </a:lstStyle>
          <a:p>
            <a:r>
              <a:rPr lang="en-US" dirty="0"/>
              <a:t>Click to add section title</a:t>
            </a:r>
          </a:p>
        </p:txBody>
      </p:sp>
      <p:sp>
        <p:nvSpPr>
          <p:cNvPr id="8" name="Rectangle 7">
            <a:extLst>
              <a:ext uri="{FF2B5EF4-FFF2-40B4-BE49-F238E27FC236}">
                <a16:creationId xmlns:a16="http://schemas.microsoft.com/office/drawing/2014/main" id="{3273EB3B-0AE2-7A48-BF35-D1CF1DB27874}"/>
              </a:ext>
            </a:extLst>
          </p:cNvPr>
          <p:cNvSpPr/>
          <p:nvPr/>
        </p:nvSpPr>
        <p:spPr bwMode="blackWhite">
          <a:xfrm>
            <a:off x="7140899" y="1354039"/>
            <a:ext cx="5051100" cy="3286926"/>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endParaRPr>
          </a:p>
        </p:txBody>
      </p:sp>
      <p:sp>
        <p:nvSpPr>
          <p:cNvPr id="9" name="Rectangle 8">
            <a:extLst>
              <a:ext uri="{FF2B5EF4-FFF2-40B4-BE49-F238E27FC236}">
                <a16:creationId xmlns:a16="http://schemas.microsoft.com/office/drawing/2014/main" id="{D3C73678-BC25-BB4A-A678-83DD136C7174}"/>
              </a:ext>
            </a:extLst>
          </p:cNvPr>
          <p:cNvSpPr/>
          <p:nvPr/>
        </p:nvSpPr>
        <p:spPr bwMode="blackWhite">
          <a:xfrm>
            <a:off x="-2" y="1354039"/>
            <a:ext cx="1753954" cy="3286926"/>
          </a:xfrm>
          <a:prstGeom prst="rect">
            <a:avLst/>
          </a:prstGeom>
          <a:solidFill>
            <a:srgbClr val="005A92"/>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endParaRPr>
          </a:p>
        </p:txBody>
      </p:sp>
      <p:sp>
        <p:nvSpPr>
          <p:cNvPr id="15" name="Rectangle 14"/>
          <p:cNvSpPr/>
          <p:nvPr/>
        </p:nvSpPr>
        <p:spPr>
          <a:xfrm>
            <a:off x="-708" y="6083872"/>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6" name="Rectangle 15"/>
          <p:cNvSpPr>
            <a:spLocks noChangeArrowheads="1"/>
          </p:cNvSpPr>
          <p:nvPr/>
        </p:nvSpPr>
        <p:spPr bwMode="auto">
          <a:xfrm>
            <a:off x="1" y="6129162"/>
            <a:ext cx="12192000"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dirty="0">
              <a:solidFill>
                <a:srgbClr val="5594C6"/>
              </a:solidFill>
              <a:ea typeface="ＭＳ Ｐゴシック" pitchFamily="34" charset="-128"/>
              <a:cs typeface="Arial" charset="0"/>
            </a:endParaRPr>
          </a:p>
        </p:txBody>
      </p:sp>
      <p:pic>
        <p:nvPicPr>
          <p:cNvPr id="17"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91680" y="6333906"/>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4">
            <a:extLst>
              <a:ext uri="{FF2B5EF4-FFF2-40B4-BE49-F238E27FC236}">
                <a16:creationId xmlns:a16="http://schemas.microsoft.com/office/drawing/2014/main" id="{D90075E3-1342-4A31-87F7-EBF9CE8642D1}"/>
              </a:ext>
            </a:extLst>
          </p:cNvPr>
          <p:cNvSpPr txBox="1">
            <a:spLocks noChangeArrowheads="1"/>
          </p:cNvSpPr>
          <p:nvPr userDrawn="1"/>
        </p:nvSpPr>
        <p:spPr bwMode="auto">
          <a:xfrm>
            <a:off x="1" y="6288794"/>
            <a:ext cx="5504264" cy="2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eaLnBrk="1" hangingPunct="1">
              <a:lnSpc>
                <a:spcPct val="130000"/>
              </a:lnSpc>
              <a:spcBef>
                <a:spcPct val="0"/>
              </a:spcBef>
              <a:defRPr/>
            </a:pPr>
            <a:r>
              <a:rPr lang="en-US" sz="800" b="0" dirty="0">
                <a:solidFill>
                  <a:prstClr val="white">
                    <a:lumMod val="85000"/>
                  </a:prstClr>
                </a:solidFill>
                <a:latin typeface="Arial" panose="020B0604020202020204"/>
              </a:rPr>
              <a:t> Sensitive Commercial Information – Do Not Disclose / Attorney-Client Privileged / Attorney Work Product</a:t>
            </a:r>
          </a:p>
        </p:txBody>
      </p:sp>
      <p:sp>
        <p:nvSpPr>
          <p:cNvPr id="14" name="Date Placeholder 3">
            <a:extLst>
              <a:ext uri="{FF2B5EF4-FFF2-40B4-BE49-F238E27FC236}">
                <a16:creationId xmlns:a16="http://schemas.microsoft.com/office/drawing/2014/main" id="{47039C9C-1991-4847-86E2-B2D03412002A}"/>
              </a:ext>
            </a:extLst>
          </p:cNvPr>
          <p:cNvSpPr>
            <a:spLocks noGrp="1"/>
          </p:cNvSpPr>
          <p:nvPr>
            <p:ph type="dt" sz="half" idx="2"/>
          </p:nvPr>
        </p:nvSpPr>
        <p:spPr>
          <a:xfrm>
            <a:off x="31643" y="6463091"/>
            <a:ext cx="1142396"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solidFill>
                  <a:prstClr val="white">
                    <a:lumMod val="85000"/>
                  </a:prstClr>
                </a:solidFill>
              </a:rPr>
              <a:pPr/>
              <a:t>7/14/2022</a:t>
            </a:fld>
            <a:endParaRPr lang="en-US" dirty="0">
              <a:solidFill>
                <a:prstClr val="white">
                  <a:lumMod val="85000"/>
                </a:prstClr>
              </a:solidFill>
            </a:endParaRPr>
          </a:p>
        </p:txBody>
      </p:sp>
    </p:spTree>
    <p:extLst>
      <p:ext uri="{BB962C8B-B14F-4D97-AF65-F5344CB8AC3E}">
        <p14:creationId xmlns:p14="http://schemas.microsoft.com/office/powerpoint/2010/main" val="426327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624" imgH="623" progId="TCLayout.ActiveDocument.1">
                  <p:embed/>
                </p:oleObj>
              </mc:Choice>
              <mc:Fallback>
                <p:oleObj name="think-cell Slide" r:id="rId5" imgW="624" imgH="623" progId="TCLayout.ActiveDocument.1">
                  <p:embed/>
                  <p:pic>
                    <p:nvPicPr>
                      <p:cNvPr id="18" name="Object 1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p:cNvSpPr/>
          <p:nvPr>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1"/>
          <p:cNvSpPr>
            <a:spLocks noGrp="1"/>
          </p:cNvSpPr>
          <p:nvPr>
            <p:ph type="title"/>
          </p:nvPr>
        </p:nvSpPr>
        <p:spPr/>
        <p:txBody>
          <a:bodyPr/>
          <a:lstStyle>
            <a:lvl1pPr>
              <a:defRPr>
                <a:solidFill>
                  <a:srgbClr val="005A9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71475" y="978747"/>
            <a:ext cx="10515600" cy="4847719"/>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708" y="6083872"/>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3" name="Rectangle 12"/>
          <p:cNvSpPr>
            <a:spLocks noChangeArrowheads="1"/>
          </p:cNvSpPr>
          <p:nvPr/>
        </p:nvSpPr>
        <p:spPr bwMode="auto">
          <a:xfrm>
            <a:off x="1" y="6129590"/>
            <a:ext cx="12192000"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dirty="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91680" y="6333906"/>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4">
            <a:extLst>
              <a:ext uri="{FF2B5EF4-FFF2-40B4-BE49-F238E27FC236}">
                <a16:creationId xmlns:a16="http://schemas.microsoft.com/office/drawing/2014/main" id="{7BA6CDE4-BAD8-4A6E-B15A-40826D6201F6}"/>
              </a:ext>
            </a:extLst>
          </p:cNvPr>
          <p:cNvSpPr txBox="1">
            <a:spLocks noChangeArrowheads="1"/>
          </p:cNvSpPr>
          <p:nvPr userDrawn="1"/>
        </p:nvSpPr>
        <p:spPr bwMode="auto">
          <a:xfrm>
            <a:off x="1" y="6288794"/>
            <a:ext cx="5504264" cy="2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eaLnBrk="1" hangingPunct="1">
              <a:lnSpc>
                <a:spcPct val="130000"/>
              </a:lnSpc>
              <a:spcBef>
                <a:spcPct val="0"/>
              </a:spcBef>
              <a:defRPr/>
            </a:pPr>
            <a:r>
              <a:rPr lang="en-US" sz="800" b="0" dirty="0">
                <a:solidFill>
                  <a:prstClr val="white">
                    <a:lumMod val="85000"/>
                  </a:prstClr>
                </a:solidFill>
                <a:latin typeface="Arial" panose="020B0604020202020204"/>
              </a:rPr>
              <a:t> Sensitive Commercial Information – Do Not Disclose / Attorney-Client Privileged / Attorney Work Product</a:t>
            </a:r>
          </a:p>
        </p:txBody>
      </p:sp>
      <p:sp>
        <p:nvSpPr>
          <p:cNvPr id="19" name="Date Placeholder 3">
            <a:extLst>
              <a:ext uri="{FF2B5EF4-FFF2-40B4-BE49-F238E27FC236}">
                <a16:creationId xmlns:a16="http://schemas.microsoft.com/office/drawing/2014/main" id="{73D24AA3-A9AA-470F-A46C-C3622B249945}"/>
              </a:ext>
            </a:extLst>
          </p:cNvPr>
          <p:cNvSpPr>
            <a:spLocks noGrp="1"/>
          </p:cNvSpPr>
          <p:nvPr>
            <p:ph type="dt" sz="half" idx="2"/>
          </p:nvPr>
        </p:nvSpPr>
        <p:spPr>
          <a:xfrm>
            <a:off x="31643" y="6463091"/>
            <a:ext cx="1142396"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solidFill>
                  <a:prstClr val="white">
                    <a:lumMod val="85000"/>
                  </a:prstClr>
                </a:solidFill>
              </a:rPr>
              <a:pPr/>
              <a:t>7/14/2022</a:t>
            </a:fld>
            <a:endParaRPr lang="en-US" dirty="0">
              <a:solidFill>
                <a:prstClr val="white">
                  <a:lumMod val="85000"/>
                </a:prstClr>
              </a:solidFill>
            </a:endParaRPr>
          </a:p>
        </p:txBody>
      </p:sp>
    </p:spTree>
    <p:extLst>
      <p:ext uri="{BB962C8B-B14F-4D97-AF65-F5344CB8AC3E}">
        <p14:creationId xmlns:p14="http://schemas.microsoft.com/office/powerpoint/2010/main" val="375346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71476" y="964768"/>
            <a:ext cx="5181600"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18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05475" y="964768"/>
            <a:ext cx="5181600" cy="4389120"/>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18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708" y="6083872"/>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0" name="Rectangle 9"/>
          <p:cNvSpPr>
            <a:spLocks noChangeArrowheads="1"/>
          </p:cNvSpPr>
          <p:nvPr/>
        </p:nvSpPr>
        <p:spPr bwMode="auto">
          <a:xfrm>
            <a:off x="1" y="6129590"/>
            <a:ext cx="12192000"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1"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680" y="6333906"/>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a:extLst>
              <a:ext uri="{FF2B5EF4-FFF2-40B4-BE49-F238E27FC236}">
                <a16:creationId xmlns:a16="http://schemas.microsoft.com/office/drawing/2014/main" id="{6780F277-7BC7-4EA2-B347-688862EDBA3E}"/>
              </a:ext>
            </a:extLst>
          </p:cNvPr>
          <p:cNvSpPr txBox="1">
            <a:spLocks noChangeArrowheads="1"/>
          </p:cNvSpPr>
          <p:nvPr userDrawn="1"/>
        </p:nvSpPr>
        <p:spPr bwMode="auto">
          <a:xfrm>
            <a:off x="1" y="6288794"/>
            <a:ext cx="5504264" cy="2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eaLnBrk="1" hangingPunct="1">
              <a:lnSpc>
                <a:spcPct val="130000"/>
              </a:lnSpc>
              <a:spcBef>
                <a:spcPct val="0"/>
              </a:spcBef>
              <a:defRPr/>
            </a:pPr>
            <a:r>
              <a:rPr lang="en-US" sz="800" b="0" dirty="0">
                <a:solidFill>
                  <a:prstClr val="white">
                    <a:lumMod val="85000"/>
                  </a:prstClr>
                </a:solidFill>
                <a:latin typeface="Arial" panose="020B0604020202020204"/>
              </a:rPr>
              <a:t> Sensitive Commercial Information – Do Not Disclose / Attorney-Client Privileged / Attorney Work Product</a:t>
            </a:r>
          </a:p>
        </p:txBody>
      </p:sp>
      <p:sp>
        <p:nvSpPr>
          <p:cNvPr id="16" name="Date Placeholder 3">
            <a:extLst>
              <a:ext uri="{FF2B5EF4-FFF2-40B4-BE49-F238E27FC236}">
                <a16:creationId xmlns:a16="http://schemas.microsoft.com/office/drawing/2014/main" id="{6A0A4CCF-B58C-4EF2-B601-EE66FEB2C9A4}"/>
              </a:ext>
            </a:extLst>
          </p:cNvPr>
          <p:cNvSpPr>
            <a:spLocks noGrp="1"/>
          </p:cNvSpPr>
          <p:nvPr>
            <p:ph type="dt" sz="half" idx="10"/>
          </p:nvPr>
        </p:nvSpPr>
        <p:spPr>
          <a:xfrm>
            <a:off x="31643" y="6463091"/>
            <a:ext cx="1142396"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solidFill>
                  <a:prstClr val="white">
                    <a:lumMod val="85000"/>
                  </a:prstClr>
                </a:solidFill>
              </a:rPr>
              <a:pPr/>
              <a:t>7/14/2022</a:t>
            </a:fld>
            <a:endParaRPr lang="en-US" dirty="0">
              <a:solidFill>
                <a:prstClr val="white">
                  <a:lumMod val="85000"/>
                </a:prstClr>
              </a:solidFill>
            </a:endParaRPr>
          </a:p>
        </p:txBody>
      </p:sp>
    </p:spTree>
    <p:extLst>
      <p:ext uri="{BB962C8B-B14F-4D97-AF65-F5344CB8AC3E}">
        <p14:creationId xmlns:p14="http://schemas.microsoft.com/office/powerpoint/2010/main" val="303680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te Slide">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624" imgH="623" progId="TCLayout.ActiveDocument.1">
                  <p:embed/>
                </p:oleObj>
              </mc:Choice>
              <mc:Fallback>
                <p:oleObj name="think-cell Slide" r:id="rId5" imgW="624" imgH="623" progId="TCLayout.ActiveDocument.1">
                  <p:embed/>
                  <p:pic>
                    <p:nvPicPr>
                      <p:cNvPr id="18" name="Object 1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hidden="1"/>
          <p:cNvSpPr/>
          <p:nvPr>
            <p:custDataLst>
              <p:tags r:id="rId3"/>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12" name="Rectangle 11"/>
          <p:cNvSpPr/>
          <p:nvPr/>
        </p:nvSpPr>
        <p:spPr>
          <a:xfrm>
            <a:off x="-708" y="6083872"/>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13" name="Rectangle 12"/>
          <p:cNvSpPr>
            <a:spLocks noChangeArrowheads="1"/>
          </p:cNvSpPr>
          <p:nvPr/>
        </p:nvSpPr>
        <p:spPr bwMode="auto">
          <a:xfrm>
            <a:off x="1" y="6129590"/>
            <a:ext cx="12192000"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91680" y="6333906"/>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01648E70-D75D-4D89-9E44-B6D546141388}"/>
              </a:ext>
            </a:extLst>
          </p:cNvPr>
          <p:cNvSpPr>
            <a:spLocks noGrp="1"/>
          </p:cNvSpPr>
          <p:nvPr>
            <p:ph idx="10" hasCustomPrompt="1"/>
          </p:nvPr>
        </p:nvSpPr>
        <p:spPr>
          <a:xfrm>
            <a:off x="838199" y="821887"/>
            <a:ext cx="10515600" cy="3326760"/>
          </a:xfrm>
        </p:spPr>
        <p:txBody>
          <a:bodyPr anchor="ctr">
            <a:normAutofit/>
          </a:bodyPr>
          <a:lstStyle>
            <a:lvl1pPr marL="0" indent="0" algn="ctr">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dirty="0"/>
              <a:t>Click to enter item needing BOG vote</a:t>
            </a:r>
          </a:p>
        </p:txBody>
      </p:sp>
      <p:sp>
        <p:nvSpPr>
          <p:cNvPr id="4" name="TextBox 3">
            <a:extLst>
              <a:ext uri="{FF2B5EF4-FFF2-40B4-BE49-F238E27FC236}">
                <a16:creationId xmlns:a16="http://schemas.microsoft.com/office/drawing/2014/main" id="{87BECFAF-DC43-4C8C-8C01-6669D87FD05D}"/>
              </a:ext>
            </a:extLst>
          </p:cNvPr>
          <p:cNvSpPr txBox="1"/>
          <p:nvPr userDrawn="1"/>
        </p:nvSpPr>
        <p:spPr>
          <a:xfrm>
            <a:off x="837491" y="4352962"/>
            <a:ext cx="10515600" cy="707886"/>
          </a:xfrm>
          <a:prstGeom prst="rect">
            <a:avLst/>
          </a:prstGeom>
          <a:noFill/>
        </p:spPr>
        <p:txBody>
          <a:bodyPr wrap="square" rtlCol="0">
            <a:spAutoFit/>
          </a:bodyPr>
          <a:lstStyle/>
          <a:p>
            <a:pPr algn="ctr"/>
            <a:r>
              <a:rPr lang="en-US" sz="4000" b="1" dirty="0">
                <a:solidFill>
                  <a:srgbClr val="FF0000"/>
                </a:solidFill>
              </a:rPr>
              <a:t>Vote</a:t>
            </a:r>
          </a:p>
        </p:txBody>
      </p:sp>
      <p:sp>
        <p:nvSpPr>
          <p:cNvPr id="20" name="Text Box 44">
            <a:extLst>
              <a:ext uri="{FF2B5EF4-FFF2-40B4-BE49-F238E27FC236}">
                <a16:creationId xmlns:a16="http://schemas.microsoft.com/office/drawing/2014/main" id="{DA20077F-8BDF-420A-AFED-719207009010}"/>
              </a:ext>
            </a:extLst>
          </p:cNvPr>
          <p:cNvSpPr txBox="1">
            <a:spLocks noChangeArrowheads="1"/>
          </p:cNvSpPr>
          <p:nvPr userDrawn="1"/>
        </p:nvSpPr>
        <p:spPr bwMode="auto">
          <a:xfrm>
            <a:off x="1" y="6288794"/>
            <a:ext cx="5504264" cy="25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100" b="1">
                <a:solidFill>
                  <a:schemeClr val="tx1"/>
                </a:solidFill>
                <a:latin typeface="Arial" pitchFamily="34" charset="0"/>
                <a:ea typeface="MS PGothic" pitchFamily="34" charset="-128"/>
              </a:defRPr>
            </a:lvl1pPr>
            <a:lvl2pPr marL="742950" indent="-285750" eaLnBrk="0" hangingPunct="0">
              <a:defRPr sz="2100" b="1">
                <a:solidFill>
                  <a:schemeClr val="tx1"/>
                </a:solidFill>
                <a:latin typeface="Arial" pitchFamily="34" charset="0"/>
                <a:ea typeface="MS PGothic" pitchFamily="34" charset="-128"/>
              </a:defRPr>
            </a:lvl2pPr>
            <a:lvl3pPr marL="1143000" indent="-228600" eaLnBrk="0" hangingPunct="0">
              <a:defRPr sz="2100" b="1">
                <a:solidFill>
                  <a:schemeClr val="tx1"/>
                </a:solidFill>
                <a:latin typeface="Arial" pitchFamily="34" charset="0"/>
                <a:ea typeface="MS PGothic" pitchFamily="34" charset="-128"/>
              </a:defRPr>
            </a:lvl3pPr>
            <a:lvl4pPr marL="1600200" indent="-228600" eaLnBrk="0" hangingPunct="0">
              <a:defRPr sz="2100" b="1">
                <a:solidFill>
                  <a:schemeClr val="tx1"/>
                </a:solidFill>
                <a:latin typeface="Arial" pitchFamily="34" charset="0"/>
                <a:ea typeface="MS PGothic" pitchFamily="34" charset="-128"/>
              </a:defRPr>
            </a:lvl4pPr>
            <a:lvl5pPr marL="2057400" indent="-228600" eaLnBrk="0" hangingPunct="0">
              <a:defRPr sz="2100" b="1">
                <a:solidFill>
                  <a:schemeClr val="tx1"/>
                </a:solidFill>
                <a:latin typeface="Arial" pitchFamily="34" charset="0"/>
                <a:ea typeface="MS PGothic" pitchFamily="34" charset="-128"/>
              </a:defRPr>
            </a:lvl5pPr>
            <a:lvl6pPr marL="25146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6pPr>
            <a:lvl7pPr marL="29718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7pPr>
            <a:lvl8pPr marL="34290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8pPr>
            <a:lvl9pPr marL="3886200" indent="-228600" eaLnBrk="0" fontAlgn="base" hangingPunct="0">
              <a:lnSpc>
                <a:spcPct val="90000"/>
              </a:lnSpc>
              <a:spcBef>
                <a:spcPct val="10000"/>
              </a:spcBef>
              <a:spcAft>
                <a:spcPct val="0"/>
              </a:spcAft>
              <a:buClr>
                <a:srgbClr val="0040C0"/>
              </a:buClr>
              <a:buFont typeface="Wingdings" pitchFamily="2" charset="2"/>
              <a:buChar char="Ø"/>
              <a:defRPr sz="2100" b="1">
                <a:solidFill>
                  <a:schemeClr val="tx1"/>
                </a:solidFill>
                <a:latin typeface="Arial" pitchFamily="34" charset="0"/>
                <a:ea typeface="MS PGothic" pitchFamily="34" charset="-128"/>
              </a:defRPr>
            </a:lvl9pPr>
          </a:lstStyle>
          <a:p>
            <a:pPr eaLnBrk="1" hangingPunct="1">
              <a:lnSpc>
                <a:spcPct val="130000"/>
              </a:lnSpc>
              <a:spcBef>
                <a:spcPct val="0"/>
              </a:spcBef>
              <a:defRPr/>
            </a:pPr>
            <a:r>
              <a:rPr lang="en-US" sz="800" b="0" dirty="0">
                <a:solidFill>
                  <a:prstClr val="white">
                    <a:lumMod val="85000"/>
                  </a:prstClr>
                </a:solidFill>
                <a:latin typeface="Arial" panose="020B0604020202020204"/>
              </a:rPr>
              <a:t> Sensitive Commercial Information – Do Not Disclose / Attorney-Client Privileged / Attorney Work Product</a:t>
            </a:r>
          </a:p>
        </p:txBody>
      </p:sp>
      <p:sp>
        <p:nvSpPr>
          <p:cNvPr id="21" name="Date Placeholder 3">
            <a:extLst>
              <a:ext uri="{FF2B5EF4-FFF2-40B4-BE49-F238E27FC236}">
                <a16:creationId xmlns:a16="http://schemas.microsoft.com/office/drawing/2014/main" id="{00C52B8A-389F-452E-AC9B-D15864EF7408}"/>
              </a:ext>
            </a:extLst>
          </p:cNvPr>
          <p:cNvSpPr>
            <a:spLocks noGrp="1"/>
          </p:cNvSpPr>
          <p:nvPr>
            <p:ph type="dt" sz="half" idx="2"/>
          </p:nvPr>
        </p:nvSpPr>
        <p:spPr>
          <a:xfrm>
            <a:off x="31643" y="6463091"/>
            <a:ext cx="1142396" cy="235706"/>
          </a:xfrm>
          <a:prstGeom prst="rect">
            <a:avLst/>
          </a:prstGeom>
        </p:spPr>
        <p:txBody>
          <a:bodyPr vert="horz" lIns="91440" tIns="45720" rIns="91440" bIns="45720" rtlCol="0" anchor="ctr"/>
          <a:lstStyle>
            <a:lvl1pPr algn="l">
              <a:defRPr sz="800">
                <a:solidFill>
                  <a:schemeClr val="bg1">
                    <a:lumMod val="85000"/>
                  </a:schemeClr>
                </a:solidFill>
              </a:defRPr>
            </a:lvl1pPr>
          </a:lstStyle>
          <a:p>
            <a:fld id="{2A32838C-5203-4A13-8D33-AC09A091C092}" type="datetime1">
              <a:rPr lang="en-US" smtClean="0">
                <a:solidFill>
                  <a:prstClr val="white">
                    <a:lumMod val="85000"/>
                  </a:prstClr>
                </a:solidFill>
              </a:rPr>
              <a:pPr/>
              <a:t>7/14/2022</a:t>
            </a:fld>
            <a:endParaRPr lang="en-US" dirty="0">
              <a:solidFill>
                <a:prstClr val="white">
                  <a:lumMod val="85000"/>
                </a:prstClr>
              </a:solidFill>
            </a:endParaRPr>
          </a:p>
        </p:txBody>
      </p:sp>
    </p:spTree>
    <p:extLst>
      <p:ext uri="{BB962C8B-B14F-4D97-AF65-F5344CB8AC3E}">
        <p14:creationId xmlns:p14="http://schemas.microsoft.com/office/powerpoint/2010/main" val="105416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0" imgW="624" imgH="623" progId="TCLayout.ActiveDocument.1">
                  <p:embed/>
                </p:oleObj>
              </mc:Choice>
              <mc:Fallback>
                <p:oleObj name="think-cell Slide" r:id="rId10" imgW="624" imgH="623" progId="TCLayout.ActiveDocument.1">
                  <p:embed/>
                  <p:pic>
                    <p:nvPicPr>
                      <p:cNvPr id="14" name="Object 13"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3" name="Rectangle 12" hidden="1"/>
          <p:cNvSpPr/>
          <p:nvPr>
            <p:custDataLst>
              <p:tags r:id="rId9"/>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a:solidFill>
                <a:prstClr val="white"/>
              </a:solidFill>
              <a:sym typeface="Rockwell" panose="02060603020205020403" pitchFamily="18" charset="0"/>
            </a:endParaRPr>
          </a:p>
        </p:txBody>
      </p:sp>
      <p:sp>
        <p:nvSpPr>
          <p:cNvPr id="2" name="Title Placeholder 1"/>
          <p:cNvSpPr>
            <a:spLocks noGrp="1"/>
          </p:cNvSpPr>
          <p:nvPr>
            <p:ph type="title"/>
          </p:nvPr>
        </p:nvSpPr>
        <p:spPr>
          <a:xfrm>
            <a:off x="371475" y="2"/>
            <a:ext cx="10515600" cy="7008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1475" y="1077481"/>
            <a:ext cx="10515600" cy="49605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84E45-572D-43DD-B768-EB3B4C6C6CF8}"/>
              </a:ext>
            </a:extLst>
          </p:cNvPr>
          <p:cNvSpPr>
            <a:spLocks noGrp="1"/>
          </p:cNvSpPr>
          <p:nvPr>
            <p:ph type="dt" sz="half" idx="2"/>
          </p:nvPr>
        </p:nvSpPr>
        <p:spPr>
          <a:xfrm>
            <a:off x="838419" y="6356351"/>
            <a:ext cx="274232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09C6-88B6-45B4-912E-3B756311B05A}" type="datetime1">
              <a:rPr lang="en-US" smtClean="0">
                <a:solidFill>
                  <a:prstClr val="black">
                    <a:tint val="75000"/>
                  </a:prstClr>
                </a:solidFill>
              </a:rPr>
              <a:pPr/>
              <a:t>7/14/2022</a:t>
            </a:fld>
            <a:endParaRPr lang="en-US">
              <a:solidFill>
                <a:prstClr val="black">
                  <a:tint val="75000"/>
                </a:prstClr>
              </a:solidFill>
            </a:endParaRPr>
          </a:p>
        </p:txBody>
      </p:sp>
    </p:spTree>
    <p:extLst>
      <p:ext uri="{BB962C8B-B14F-4D97-AF65-F5344CB8AC3E}">
        <p14:creationId xmlns:p14="http://schemas.microsoft.com/office/powerpoint/2010/main" val="3215881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p:txStyles>
    <p:titleStyle>
      <a:lvl1pPr algn="l" defTabSz="914126" rtl="0" eaLnBrk="1" latinLnBrk="0" hangingPunct="1">
        <a:lnSpc>
          <a:spcPct val="90000"/>
        </a:lnSpc>
        <a:spcBef>
          <a:spcPct val="0"/>
        </a:spcBef>
        <a:buNone/>
        <a:defRPr sz="2399" b="1" kern="1200">
          <a:solidFill>
            <a:srgbClr val="005A92"/>
          </a:solidFill>
          <a:latin typeface="Arial" panose="020B0604020202020204" pitchFamily="34" charset="0"/>
          <a:ea typeface="+mj-ea"/>
          <a:cs typeface="Arial" panose="020B0604020202020204" pitchFamily="34" charset="0"/>
        </a:defRPr>
      </a:lvl1pPr>
    </p:titleStyle>
    <p:bodyStyle>
      <a:lvl1pPr marL="0" indent="0" algn="l" defTabSz="914126" rtl="0" eaLnBrk="1" latinLnBrk="0" hangingPunct="1">
        <a:lnSpc>
          <a:spcPct val="90000"/>
        </a:lnSpc>
        <a:spcBef>
          <a:spcPts val="1000"/>
        </a:spcBef>
        <a:buFont typeface="Arial" panose="020B0604020202020204" pitchFamily="34" charset="0"/>
        <a:buNone/>
        <a:defRPr sz="2799" kern="1200">
          <a:solidFill>
            <a:schemeClr val="tx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MSSCADMIN@usps.go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9E4B63-25C7-4D01-B91D-F29D6208E56F}"/>
              </a:ext>
            </a:extLst>
          </p:cNvPr>
          <p:cNvSpPr>
            <a:spLocks noGrp="1"/>
          </p:cNvSpPr>
          <p:nvPr>
            <p:ph type="body" sz="quarter" idx="10"/>
          </p:nvPr>
        </p:nvSpPr>
        <p:spPr>
          <a:xfrm>
            <a:off x="1656124" y="2285118"/>
            <a:ext cx="6338307" cy="2110936"/>
          </a:xfrm>
        </p:spPr>
        <p:txBody>
          <a:bodyPr>
            <a:normAutofit fontScale="70000" lnSpcReduction="20000"/>
          </a:bodyPr>
          <a:lstStyle/>
          <a:p>
            <a:pPr algn="ctr"/>
            <a:r>
              <a:rPr lang="en-US" sz="5100" dirty="0"/>
              <a:t>Access and Approval </a:t>
            </a:r>
          </a:p>
          <a:p>
            <a:pPr algn="ctr"/>
            <a:r>
              <a:rPr lang="en-US" sz="5100" dirty="0"/>
              <a:t>Process</a:t>
            </a:r>
          </a:p>
          <a:p>
            <a:pPr algn="ctr"/>
            <a:endParaRPr lang="en-US" sz="3200" dirty="0"/>
          </a:p>
          <a:p>
            <a:pPr algn="ctr"/>
            <a:r>
              <a:rPr lang="en-US" sz="3200" dirty="0"/>
              <a:t>Business Customer Gateway (BCG)</a:t>
            </a:r>
          </a:p>
          <a:p>
            <a:pPr algn="ctr"/>
            <a:r>
              <a:rPr lang="en-US" sz="3200" dirty="0"/>
              <a:t>USPS Mail Analytics</a:t>
            </a:r>
          </a:p>
        </p:txBody>
      </p:sp>
      <p:sp>
        <p:nvSpPr>
          <p:cNvPr id="5" name="Text Placeholder 1">
            <a:extLst>
              <a:ext uri="{FF2B5EF4-FFF2-40B4-BE49-F238E27FC236}">
                <a16:creationId xmlns:a16="http://schemas.microsoft.com/office/drawing/2014/main" id="{FF9C0B1F-4340-4CC2-BD4C-3B347CEA740F}"/>
              </a:ext>
            </a:extLst>
          </p:cNvPr>
          <p:cNvSpPr txBox="1">
            <a:spLocks/>
          </p:cNvSpPr>
          <p:nvPr/>
        </p:nvSpPr>
        <p:spPr>
          <a:xfrm>
            <a:off x="1811670" y="3551680"/>
            <a:ext cx="6182761" cy="844374"/>
          </a:xfrm>
          <a:prstGeom prst="rect">
            <a:avLst/>
          </a:prstGeom>
        </p:spPr>
        <p:txBody>
          <a:bodyPr vert="horz" lIns="91440" tIns="45720" rIns="91440" bIns="45720" rtlCol="0">
            <a:normAutofit/>
          </a:bodyPr>
          <a:lstStyle>
            <a:lvl1pPr marL="0" indent="0" algn="l" defTabSz="914126" rtl="0" eaLnBrk="1" latinLnBrk="0" hangingPunct="1">
              <a:lnSpc>
                <a:spcPct val="90000"/>
              </a:lnSpc>
              <a:spcBef>
                <a:spcPts val="1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630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normAutofit/>
          </a:bodyPr>
          <a:lstStyle/>
          <a:p>
            <a:r>
              <a:rPr lang="en-US" dirty="0"/>
              <a:t>Gaining Access</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2838C-5203-4A13-8D33-AC09A091C092}" type="datetime1">
              <a:rPr kumimoji="0" lang="en-US" sz="8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157F8D98-8684-4E5B-BC34-2B6950BEA9B5}"/>
              </a:ext>
            </a:extLst>
          </p:cNvPr>
          <p:cNvPicPr>
            <a:picLocks noChangeAspect="1"/>
          </p:cNvPicPr>
          <p:nvPr/>
        </p:nvPicPr>
        <p:blipFill>
          <a:blip r:embed="rId2"/>
          <a:stretch>
            <a:fillRect/>
          </a:stretch>
        </p:blipFill>
        <p:spPr>
          <a:xfrm>
            <a:off x="1871191" y="867746"/>
            <a:ext cx="8449618" cy="5094515"/>
          </a:xfrm>
          <a:prstGeom prst="rect">
            <a:avLst/>
          </a:prstGeom>
        </p:spPr>
      </p:pic>
      <p:sp>
        <p:nvSpPr>
          <p:cNvPr id="9" name="Rectangle 8">
            <a:extLst>
              <a:ext uri="{FF2B5EF4-FFF2-40B4-BE49-F238E27FC236}">
                <a16:creationId xmlns:a16="http://schemas.microsoft.com/office/drawing/2014/main" id="{F4F77039-BD40-4D4A-8BB3-BE77864DAFF0}"/>
              </a:ext>
            </a:extLst>
          </p:cNvPr>
          <p:cNvSpPr/>
          <p:nvPr/>
        </p:nvSpPr>
        <p:spPr>
          <a:xfrm>
            <a:off x="8173616" y="1436914"/>
            <a:ext cx="1698172" cy="578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3788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normAutofit/>
          </a:bodyPr>
          <a:lstStyle/>
          <a:p>
            <a:r>
              <a:rPr lang="en-US" dirty="0"/>
              <a:t>Two ways to enter the Application</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2838C-5203-4A13-8D33-AC09A091C092}" type="datetime1">
              <a:rPr kumimoji="0" lang="en-US" sz="8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487139F8-C1B4-4BED-A1B3-D49AA8A06AB3}"/>
              </a:ext>
            </a:extLst>
          </p:cNvPr>
          <p:cNvPicPr>
            <a:picLocks noChangeAspect="1"/>
          </p:cNvPicPr>
          <p:nvPr/>
        </p:nvPicPr>
        <p:blipFill>
          <a:blip r:embed="rId2"/>
          <a:stretch>
            <a:fillRect/>
          </a:stretch>
        </p:blipFill>
        <p:spPr>
          <a:xfrm>
            <a:off x="6464175" y="1659351"/>
            <a:ext cx="5389470" cy="4252562"/>
          </a:xfrm>
          <a:prstGeom prst="rect">
            <a:avLst/>
          </a:prstGeom>
          <a:ln w="25400">
            <a:solidFill>
              <a:srgbClr val="FF0000"/>
            </a:solidFill>
          </a:ln>
        </p:spPr>
      </p:pic>
      <p:sp>
        <p:nvSpPr>
          <p:cNvPr id="4" name="Rectangle 3">
            <a:extLst>
              <a:ext uri="{FF2B5EF4-FFF2-40B4-BE49-F238E27FC236}">
                <a16:creationId xmlns:a16="http://schemas.microsoft.com/office/drawing/2014/main" id="{9996138C-9DF9-4E66-BB3F-FD5422F605CA}"/>
              </a:ext>
            </a:extLst>
          </p:cNvPr>
          <p:cNvSpPr/>
          <p:nvPr/>
        </p:nvSpPr>
        <p:spPr>
          <a:xfrm>
            <a:off x="7061702" y="1106383"/>
            <a:ext cx="28264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USPSMailAnalytics.com</a:t>
            </a:r>
          </a:p>
        </p:txBody>
      </p:sp>
      <p:pic>
        <p:nvPicPr>
          <p:cNvPr id="5" name="Picture 4">
            <a:extLst>
              <a:ext uri="{FF2B5EF4-FFF2-40B4-BE49-F238E27FC236}">
                <a16:creationId xmlns:a16="http://schemas.microsoft.com/office/drawing/2014/main" id="{57C7A54D-EF58-4407-A4BB-A818D2C4783A}"/>
              </a:ext>
            </a:extLst>
          </p:cNvPr>
          <p:cNvPicPr>
            <a:picLocks noChangeAspect="1"/>
          </p:cNvPicPr>
          <p:nvPr/>
        </p:nvPicPr>
        <p:blipFill>
          <a:blip r:embed="rId3"/>
          <a:stretch>
            <a:fillRect/>
          </a:stretch>
        </p:blipFill>
        <p:spPr>
          <a:xfrm>
            <a:off x="278489" y="1703022"/>
            <a:ext cx="5518303" cy="4165219"/>
          </a:xfrm>
          <a:prstGeom prst="rect">
            <a:avLst/>
          </a:prstGeom>
        </p:spPr>
      </p:pic>
      <p:sp>
        <p:nvSpPr>
          <p:cNvPr id="7" name="Rectangle 6">
            <a:extLst>
              <a:ext uri="{FF2B5EF4-FFF2-40B4-BE49-F238E27FC236}">
                <a16:creationId xmlns:a16="http://schemas.microsoft.com/office/drawing/2014/main" id="{B79A9988-4B48-404C-9368-76DFDB0558BE}"/>
              </a:ext>
            </a:extLst>
          </p:cNvPr>
          <p:cNvSpPr/>
          <p:nvPr/>
        </p:nvSpPr>
        <p:spPr>
          <a:xfrm>
            <a:off x="278489" y="1033430"/>
            <a:ext cx="22578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Gateway.usps.com</a:t>
            </a:r>
          </a:p>
        </p:txBody>
      </p:sp>
    </p:spTree>
    <p:extLst>
      <p:ext uri="{BB962C8B-B14F-4D97-AF65-F5344CB8AC3E}">
        <p14:creationId xmlns:p14="http://schemas.microsoft.com/office/powerpoint/2010/main" val="39693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2D6357-4A57-440E-9CED-83E4A8742724}"/>
              </a:ext>
            </a:extLst>
          </p:cNvPr>
          <p:cNvPicPr>
            <a:picLocks noChangeAspect="1"/>
          </p:cNvPicPr>
          <p:nvPr/>
        </p:nvPicPr>
        <p:blipFill>
          <a:blip r:embed="rId2"/>
          <a:stretch>
            <a:fillRect/>
          </a:stretch>
        </p:blipFill>
        <p:spPr>
          <a:xfrm>
            <a:off x="1559383" y="641795"/>
            <a:ext cx="10140399" cy="5301602"/>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normAutofit/>
          </a:bodyPr>
          <a:lstStyle/>
          <a:p>
            <a:r>
              <a:rPr lang="en-US" dirty="0"/>
              <a:t>Main Page After Logging In</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2838C-5203-4A13-8D33-AC09A091C092}" type="datetime1">
              <a:rPr kumimoji="0" lang="en-US" sz="8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A97C010-AC37-4116-A802-38B08BC52F5D}"/>
              </a:ext>
            </a:extLst>
          </p:cNvPr>
          <p:cNvSpPr txBox="1"/>
          <p:nvPr/>
        </p:nvSpPr>
        <p:spPr>
          <a:xfrm>
            <a:off x="31643" y="1213164"/>
            <a:ext cx="163419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rPr>
              <a:t>Mailers will select Manager Accounts tab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rPr>
              <a:t>Then select Manage Services</a:t>
            </a:r>
          </a:p>
        </p:txBody>
      </p:sp>
      <p:sp>
        <p:nvSpPr>
          <p:cNvPr id="11" name="Rectangle 10">
            <a:extLst>
              <a:ext uri="{FF2B5EF4-FFF2-40B4-BE49-F238E27FC236}">
                <a16:creationId xmlns:a16="http://schemas.microsoft.com/office/drawing/2014/main" id="{3921938A-22E2-4F8C-8250-E94BFD5192E6}"/>
              </a:ext>
            </a:extLst>
          </p:cNvPr>
          <p:cNvSpPr/>
          <p:nvPr/>
        </p:nvSpPr>
        <p:spPr>
          <a:xfrm>
            <a:off x="8998424" y="1725886"/>
            <a:ext cx="1141457" cy="162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978B3661-E8AD-4AEE-82E6-94056444BA2F}"/>
              </a:ext>
            </a:extLst>
          </p:cNvPr>
          <p:cNvSpPr/>
          <p:nvPr/>
        </p:nvSpPr>
        <p:spPr>
          <a:xfrm>
            <a:off x="8736594" y="1068307"/>
            <a:ext cx="1231272" cy="1629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144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ADF513-4E23-4BA5-A2F1-B513F16B9F48}"/>
              </a:ext>
            </a:extLst>
          </p:cNvPr>
          <p:cNvPicPr>
            <a:picLocks noChangeAspect="1"/>
          </p:cNvPicPr>
          <p:nvPr/>
        </p:nvPicPr>
        <p:blipFill>
          <a:blip r:embed="rId2"/>
          <a:stretch>
            <a:fillRect/>
          </a:stretch>
        </p:blipFill>
        <p:spPr>
          <a:xfrm>
            <a:off x="371475" y="3772140"/>
            <a:ext cx="11087100" cy="1817289"/>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normAutofit/>
          </a:bodyPr>
          <a:lstStyle/>
          <a:p>
            <a:r>
              <a:rPr lang="en-US" dirty="0"/>
              <a:t>What Customers Will Do to Gain Access</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2838C-5203-4A13-8D33-AC09A091C092}" type="datetime1">
              <a:rPr kumimoji="0" lang="en-US" sz="8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F4F77039-BD40-4D4A-8BB3-BE77864DAFF0}"/>
              </a:ext>
            </a:extLst>
          </p:cNvPr>
          <p:cNvSpPr/>
          <p:nvPr/>
        </p:nvSpPr>
        <p:spPr>
          <a:xfrm>
            <a:off x="9760403" y="4892677"/>
            <a:ext cx="1698172" cy="578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E2D2EF34-C90C-48A3-B383-4261A44B8E72}"/>
              </a:ext>
            </a:extLst>
          </p:cNvPr>
          <p:cNvPicPr>
            <a:picLocks noChangeAspect="1"/>
          </p:cNvPicPr>
          <p:nvPr/>
        </p:nvPicPr>
        <p:blipFill>
          <a:blip r:embed="rId3"/>
          <a:stretch>
            <a:fillRect/>
          </a:stretch>
        </p:blipFill>
        <p:spPr>
          <a:xfrm>
            <a:off x="371475" y="2236490"/>
            <a:ext cx="11087100" cy="1323975"/>
          </a:xfrm>
          <a:prstGeom prst="rect">
            <a:avLst/>
          </a:prstGeom>
        </p:spPr>
      </p:pic>
      <p:sp>
        <p:nvSpPr>
          <p:cNvPr id="5" name="TextBox 4">
            <a:extLst>
              <a:ext uri="{FF2B5EF4-FFF2-40B4-BE49-F238E27FC236}">
                <a16:creationId xmlns:a16="http://schemas.microsoft.com/office/drawing/2014/main" id="{A50032D2-1EA7-4580-A705-DBA76FA77066}"/>
              </a:ext>
            </a:extLst>
          </p:cNvPr>
          <p:cNvSpPr txBox="1"/>
          <p:nvPr/>
        </p:nvSpPr>
        <p:spPr>
          <a:xfrm>
            <a:off x="452673" y="1186004"/>
            <a:ext cx="102013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rPr>
              <a:t>After selecting Manage Services, the below screen will give you the options to select all the services we have to offer. Customer will find USPS Mail Analytics and select Get Access.</a:t>
            </a:r>
          </a:p>
        </p:txBody>
      </p:sp>
    </p:spTree>
    <p:extLst>
      <p:ext uri="{BB962C8B-B14F-4D97-AF65-F5344CB8AC3E}">
        <p14:creationId xmlns:p14="http://schemas.microsoft.com/office/powerpoint/2010/main" val="9035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9DB4BD-B8D4-45A6-9BE3-18CD0498BF56}"/>
              </a:ext>
            </a:extLst>
          </p:cNvPr>
          <p:cNvPicPr>
            <a:picLocks noChangeAspect="1"/>
          </p:cNvPicPr>
          <p:nvPr/>
        </p:nvPicPr>
        <p:blipFill>
          <a:blip r:embed="rId2"/>
          <a:stretch>
            <a:fillRect/>
          </a:stretch>
        </p:blipFill>
        <p:spPr>
          <a:xfrm>
            <a:off x="990600" y="976312"/>
            <a:ext cx="5899087" cy="2833983"/>
          </a:xfrm>
          <a:prstGeom prst="rect">
            <a:avLst/>
          </a:prstGeom>
        </p:spPr>
      </p:pic>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normAutofit/>
          </a:bodyPr>
          <a:lstStyle/>
          <a:p>
            <a:r>
              <a:rPr lang="en-US" dirty="0"/>
              <a:t>First Person Requesting Access</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2838C-5203-4A13-8D33-AC09A091C092}" type="datetime1">
              <a:rPr kumimoji="0" lang="en-US" sz="8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F4F77039-BD40-4D4A-8BB3-BE77864DAFF0}"/>
              </a:ext>
            </a:extLst>
          </p:cNvPr>
          <p:cNvSpPr/>
          <p:nvPr/>
        </p:nvSpPr>
        <p:spPr>
          <a:xfrm>
            <a:off x="2405916" y="1865013"/>
            <a:ext cx="1613823" cy="310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B158E9A-FD07-495C-98B8-823214DF438F}"/>
              </a:ext>
            </a:extLst>
          </p:cNvPr>
          <p:cNvPicPr>
            <a:picLocks noChangeAspect="1"/>
          </p:cNvPicPr>
          <p:nvPr/>
        </p:nvPicPr>
        <p:blipFill>
          <a:blip r:embed="rId3"/>
          <a:stretch>
            <a:fillRect/>
          </a:stretch>
        </p:blipFill>
        <p:spPr>
          <a:xfrm>
            <a:off x="1409087" y="4599091"/>
            <a:ext cx="10677525" cy="914400"/>
          </a:xfrm>
          <a:prstGeom prst="rect">
            <a:avLst/>
          </a:prstGeom>
        </p:spPr>
      </p:pic>
      <p:sp>
        <p:nvSpPr>
          <p:cNvPr id="10" name="Rectangle 9">
            <a:extLst>
              <a:ext uri="{FF2B5EF4-FFF2-40B4-BE49-F238E27FC236}">
                <a16:creationId xmlns:a16="http://schemas.microsoft.com/office/drawing/2014/main" id="{4D5DC1B4-90FE-4F92-83EB-A596DE01484E}"/>
              </a:ext>
            </a:extLst>
          </p:cNvPr>
          <p:cNvSpPr/>
          <p:nvPr/>
        </p:nvSpPr>
        <p:spPr>
          <a:xfrm>
            <a:off x="5940937" y="4864803"/>
            <a:ext cx="1613823" cy="310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3CEAEF6-1C2E-40B9-AA52-D832677AEC8F}"/>
              </a:ext>
            </a:extLst>
          </p:cNvPr>
          <p:cNvSpPr txBox="1"/>
          <p:nvPr/>
        </p:nvSpPr>
        <p:spPr>
          <a:xfrm>
            <a:off x="7445686" y="966558"/>
            <a:ext cx="435762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rPr>
              <a:t>The first-person requesting access to the USPS Mail Analytics Service will see the message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rPr>
              <a:t>Once you select Agree &amp; Become the * BSA your status will move to Pending Help Desk </a:t>
            </a:r>
            <a:r>
              <a:rPr kumimoji="0" lang="en-US" sz="1800" b="1" i="0" u="none" strike="noStrike" kern="1200" cap="none" spc="0" normalizeH="0" baseline="0" noProof="0">
                <a:ln>
                  <a:noFill/>
                </a:ln>
                <a:solidFill>
                  <a:srgbClr val="ACCBF9">
                    <a:lumMod val="50000"/>
                  </a:srgbClr>
                </a:solidFill>
                <a:effectLst/>
                <a:uLnTx/>
                <a:uFillTx/>
                <a:latin typeface="Arial" panose="020B0604020202020204"/>
                <a:ea typeface="+mn-ea"/>
                <a:cs typeface="+mn-cs"/>
              </a:rPr>
              <a:t>as shown.</a:t>
            </a:r>
            <a:endPar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CCBF9">
                    <a:lumMod val="50000"/>
                  </a:srgbClr>
                </a:solidFill>
                <a:effectLst/>
                <a:uLnTx/>
                <a:uFillTx/>
                <a:latin typeface="Arial" panose="020B0604020202020204"/>
                <a:ea typeface="+mn-ea"/>
                <a:cs typeface="+mn-cs"/>
              </a:rPr>
              <a:t>This will generate an email to the MSSCADMIN Helpdesk for validation and approval.</a:t>
            </a:r>
          </a:p>
        </p:txBody>
      </p:sp>
      <p:sp>
        <p:nvSpPr>
          <p:cNvPr id="2" name="Speech Bubble: Rectangle 1">
            <a:extLst>
              <a:ext uri="{FF2B5EF4-FFF2-40B4-BE49-F238E27FC236}">
                <a16:creationId xmlns:a16="http://schemas.microsoft.com/office/drawing/2014/main" id="{55579360-3F0C-483C-B8A4-B3DEC6CFEF71}"/>
              </a:ext>
            </a:extLst>
          </p:cNvPr>
          <p:cNvSpPr/>
          <p:nvPr/>
        </p:nvSpPr>
        <p:spPr>
          <a:xfrm>
            <a:off x="1206289" y="3933598"/>
            <a:ext cx="4439502" cy="542190"/>
          </a:xfrm>
          <a:prstGeom prst="wedgeRectCallout">
            <a:avLst>
              <a:gd name="adj1" fmla="val 5104"/>
              <a:gd name="adj2" fmla="val -386199"/>
            </a:avLst>
          </a:prstGeom>
          <a:solidFill>
            <a:schemeClr val="accent3">
              <a:lumMod val="75000"/>
            </a:schemeClr>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Business Service Administrator - BSA</a:t>
            </a:r>
          </a:p>
        </p:txBody>
      </p:sp>
    </p:spTree>
    <p:extLst>
      <p:ext uri="{BB962C8B-B14F-4D97-AF65-F5344CB8AC3E}">
        <p14:creationId xmlns:p14="http://schemas.microsoft.com/office/powerpoint/2010/main" val="315016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normAutofit/>
          </a:bodyPr>
          <a:lstStyle/>
          <a:p>
            <a:r>
              <a:rPr lang="en-US" dirty="0">
                <a:solidFill>
                  <a:schemeClr val="bg1"/>
                </a:solidFill>
              </a:rPr>
              <a:t>.</a:t>
            </a:r>
          </a:p>
        </p:txBody>
      </p:sp>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2838C-5203-4A13-8D33-AC09A091C092}" type="datetime1">
              <a:rPr kumimoji="0" lang="en-US" sz="800" b="0" i="0" u="none" strike="noStrike" kern="1200" cap="none" spc="0" normalizeH="0" baseline="0" noProof="0" smtClean="0">
                <a:ln>
                  <a:noFill/>
                </a:ln>
                <a:solidFill>
                  <a:prstClr val="white">
                    <a:lumMod val="8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7/14/2022</a:t>
            </a:fld>
            <a:endParaRPr kumimoji="0" lang="en-US" sz="800" b="0" i="0" u="none" strike="noStrike" kern="1200" cap="none" spc="0" normalizeH="0" baseline="0" noProof="0" dirty="0">
              <a:ln>
                <a:noFill/>
              </a:ln>
              <a:solidFill>
                <a:prstClr val="white">
                  <a:lumMod val="85000"/>
                </a:prst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7B80A17A-5A1A-4500-9E84-DE7A039377F5}"/>
              </a:ext>
            </a:extLst>
          </p:cNvPr>
          <p:cNvPicPr>
            <a:picLocks noChangeAspect="1"/>
          </p:cNvPicPr>
          <p:nvPr/>
        </p:nvPicPr>
        <p:blipFill>
          <a:blip r:embed="rId2"/>
          <a:stretch>
            <a:fillRect/>
          </a:stretch>
        </p:blipFill>
        <p:spPr>
          <a:xfrm>
            <a:off x="1686188" y="350424"/>
            <a:ext cx="8305100" cy="2709642"/>
          </a:xfrm>
          <a:prstGeom prst="rect">
            <a:avLst/>
          </a:prstGeom>
        </p:spPr>
      </p:pic>
      <p:pic>
        <p:nvPicPr>
          <p:cNvPr id="5" name="Picture 4">
            <a:extLst>
              <a:ext uri="{FF2B5EF4-FFF2-40B4-BE49-F238E27FC236}">
                <a16:creationId xmlns:a16="http://schemas.microsoft.com/office/drawing/2014/main" id="{7F1F1821-D5D0-4E25-8C11-BE1E2C85F99C}"/>
              </a:ext>
            </a:extLst>
          </p:cNvPr>
          <p:cNvPicPr>
            <a:picLocks noChangeAspect="1"/>
          </p:cNvPicPr>
          <p:nvPr/>
        </p:nvPicPr>
        <p:blipFill>
          <a:blip r:embed="rId3"/>
          <a:stretch>
            <a:fillRect/>
          </a:stretch>
        </p:blipFill>
        <p:spPr>
          <a:xfrm>
            <a:off x="4129087" y="3060066"/>
            <a:ext cx="3000375" cy="2895600"/>
          </a:xfrm>
          <a:prstGeom prst="rect">
            <a:avLst/>
          </a:prstGeom>
        </p:spPr>
      </p:pic>
    </p:spTree>
    <p:extLst>
      <p:ext uri="{BB962C8B-B14F-4D97-AF65-F5344CB8AC3E}">
        <p14:creationId xmlns:p14="http://schemas.microsoft.com/office/powerpoint/2010/main" val="20892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6F2B206-5157-40F6-9F82-CC6CD5F2617A}"/>
              </a:ext>
            </a:extLst>
          </p:cNvPr>
          <p:cNvSpPr/>
          <p:nvPr/>
        </p:nvSpPr>
        <p:spPr>
          <a:xfrm>
            <a:off x="877355" y="2600793"/>
            <a:ext cx="3643068" cy="2156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7C3901E2-3D44-41AC-B1ED-EF7E38659D27}"/>
              </a:ext>
            </a:extLst>
          </p:cNvPr>
          <p:cNvSpPr>
            <a:spLocks noGrp="1"/>
          </p:cNvSpPr>
          <p:nvPr>
            <p:ph type="title"/>
          </p:nvPr>
        </p:nvSpPr>
        <p:spPr/>
        <p:txBody>
          <a:bodyPr/>
          <a:lstStyle/>
          <a:p>
            <a:r>
              <a:rPr lang="en-US" dirty="0"/>
              <a:t>BSA Approval for Industry SPM Exclusion tool</a:t>
            </a:r>
          </a:p>
        </p:txBody>
      </p:sp>
      <p:sp>
        <p:nvSpPr>
          <p:cNvPr id="2" name="TextBox 1">
            <a:extLst>
              <a:ext uri="{FF2B5EF4-FFF2-40B4-BE49-F238E27FC236}">
                <a16:creationId xmlns:a16="http://schemas.microsoft.com/office/drawing/2014/main" id="{E30EFBAE-33D2-4592-9740-6B945EB55F65}"/>
              </a:ext>
            </a:extLst>
          </p:cNvPr>
          <p:cNvSpPr txBox="1"/>
          <p:nvPr/>
        </p:nvSpPr>
        <p:spPr>
          <a:xfrm>
            <a:off x="372966" y="1068920"/>
            <a:ext cx="27680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1. Log into BCG Account</a:t>
            </a:r>
          </a:p>
        </p:txBody>
      </p:sp>
      <p:sp>
        <p:nvSpPr>
          <p:cNvPr id="5" name="TextBox 4">
            <a:extLst>
              <a:ext uri="{FF2B5EF4-FFF2-40B4-BE49-F238E27FC236}">
                <a16:creationId xmlns:a16="http://schemas.microsoft.com/office/drawing/2014/main" id="{7861F00A-0F2C-4BEC-AA76-0994EB136EEC}"/>
              </a:ext>
            </a:extLst>
          </p:cNvPr>
          <p:cNvSpPr txBox="1"/>
          <p:nvPr/>
        </p:nvSpPr>
        <p:spPr>
          <a:xfrm>
            <a:off x="3713014" y="920566"/>
            <a:ext cx="30824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 Select “Manage Account” then “Manage Services”</a:t>
            </a:r>
          </a:p>
        </p:txBody>
      </p:sp>
      <p:sp>
        <p:nvSpPr>
          <p:cNvPr id="8" name="TextBox 7">
            <a:extLst>
              <a:ext uri="{FF2B5EF4-FFF2-40B4-BE49-F238E27FC236}">
                <a16:creationId xmlns:a16="http://schemas.microsoft.com/office/drawing/2014/main" id="{1A38FD41-6B4D-4A6C-BFE8-BE1072907D5F}"/>
              </a:ext>
            </a:extLst>
          </p:cNvPr>
          <p:cNvSpPr txBox="1"/>
          <p:nvPr/>
        </p:nvSpPr>
        <p:spPr>
          <a:xfrm>
            <a:off x="7880902" y="1074566"/>
            <a:ext cx="3775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3. Select “USPS Mail Analytics” link</a:t>
            </a:r>
          </a:p>
        </p:txBody>
      </p:sp>
      <p:sp>
        <p:nvSpPr>
          <p:cNvPr id="9" name="TextBox 8">
            <a:extLst>
              <a:ext uri="{FF2B5EF4-FFF2-40B4-BE49-F238E27FC236}">
                <a16:creationId xmlns:a16="http://schemas.microsoft.com/office/drawing/2014/main" id="{352309E9-8263-4F3D-819D-2646A12EE146}"/>
              </a:ext>
            </a:extLst>
          </p:cNvPr>
          <p:cNvSpPr txBox="1"/>
          <p:nvPr/>
        </p:nvSpPr>
        <p:spPr>
          <a:xfrm>
            <a:off x="7284142" y="1834856"/>
            <a:ext cx="24675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4. Select “Get Access”</a:t>
            </a:r>
          </a:p>
        </p:txBody>
      </p:sp>
      <p:sp>
        <p:nvSpPr>
          <p:cNvPr id="10" name="TextBox 9">
            <a:extLst>
              <a:ext uri="{FF2B5EF4-FFF2-40B4-BE49-F238E27FC236}">
                <a16:creationId xmlns:a16="http://schemas.microsoft.com/office/drawing/2014/main" id="{9BA7B46F-E558-4187-AB13-7B3B28E00173}"/>
              </a:ext>
            </a:extLst>
          </p:cNvPr>
          <p:cNvSpPr txBox="1"/>
          <p:nvPr/>
        </p:nvSpPr>
        <p:spPr>
          <a:xfrm>
            <a:off x="892648" y="1834856"/>
            <a:ext cx="51492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5. Request becomes “Pending Help Desk” status</a:t>
            </a:r>
          </a:p>
        </p:txBody>
      </p:sp>
      <p:sp>
        <p:nvSpPr>
          <p:cNvPr id="12" name="TextBox 11">
            <a:extLst>
              <a:ext uri="{FF2B5EF4-FFF2-40B4-BE49-F238E27FC236}">
                <a16:creationId xmlns:a16="http://schemas.microsoft.com/office/drawing/2014/main" id="{744FDA08-FF3A-42E5-B977-5C04E9D9D931}"/>
              </a:ext>
            </a:extLst>
          </p:cNvPr>
          <p:cNvSpPr txBox="1"/>
          <p:nvPr/>
        </p:nvSpPr>
        <p:spPr>
          <a:xfrm>
            <a:off x="892648" y="3216306"/>
            <a:ext cx="31071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6. Once </a:t>
            </a:r>
            <a:r>
              <a:rPr kumimoji="0" lang="en-US" sz="18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rPr>
              <a:t>put into pending status this</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triggers email to </a:t>
            </a:r>
            <a:r>
              <a:rPr kumimoji="0" lang="en-US" sz="1800" b="0" i="0" u="sng" strike="noStrike" kern="1200" cap="none" spc="0" normalizeH="0" baseline="0" noProof="0" dirty="0">
                <a:ln>
                  <a:noFill/>
                </a:ln>
                <a:solidFill>
                  <a:prstClr val="black"/>
                </a:solidFill>
                <a:effectLst/>
                <a:uLnTx/>
                <a:uFillTx/>
                <a:latin typeface="Arial" panose="020B0604020202020204"/>
                <a:ea typeface="+mn-ea"/>
                <a:cs typeface="+mn-cs"/>
                <a:hlinkClick r:id="rId2"/>
              </a:rPr>
              <a:t>MSSCADMIN@usps.gov</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5251FBBF-6C99-4856-8E56-3860700B0E09}"/>
              </a:ext>
            </a:extLst>
          </p:cNvPr>
          <p:cNvSpPr txBox="1"/>
          <p:nvPr/>
        </p:nvSpPr>
        <p:spPr>
          <a:xfrm>
            <a:off x="5211582" y="3216306"/>
            <a:ext cx="54013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7. MSSC review pending access request to verify requester is associated with the company and are authorized access to the requested CRID</a:t>
            </a:r>
          </a:p>
        </p:txBody>
      </p:sp>
      <p:sp>
        <p:nvSpPr>
          <p:cNvPr id="14" name="TextBox 13">
            <a:extLst>
              <a:ext uri="{FF2B5EF4-FFF2-40B4-BE49-F238E27FC236}">
                <a16:creationId xmlns:a16="http://schemas.microsoft.com/office/drawing/2014/main" id="{98FB7762-4E23-4DB6-8A0B-0BB538E818F0}"/>
              </a:ext>
            </a:extLst>
          </p:cNvPr>
          <p:cNvSpPr txBox="1"/>
          <p:nvPr/>
        </p:nvSpPr>
        <p:spPr>
          <a:xfrm>
            <a:off x="7284141" y="5136768"/>
            <a:ext cx="26269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 MSSC grants access to requester as BSA</a:t>
            </a:r>
          </a:p>
        </p:txBody>
      </p:sp>
      <p:sp>
        <p:nvSpPr>
          <p:cNvPr id="15" name="TextBox 14">
            <a:extLst>
              <a:ext uri="{FF2B5EF4-FFF2-40B4-BE49-F238E27FC236}">
                <a16:creationId xmlns:a16="http://schemas.microsoft.com/office/drawing/2014/main" id="{F0051C97-D8AE-4C9C-8CC7-614CF9F787D1}"/>
              </a:ext>
            </a:extLst>
          </p:cNvPr>
          <p:cNvSpPr txBox="1"/>
          <p:nvPr/>
        </p:nvSpPr>
        <p:spPr>
          <a:xfrm>
            <a:off x="1756997" y="5131390"/>
            <a:ext cx="42849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9. BSA grant access for any subsequent requests from that company</a:t>
            </a:r>
          </a:p>
        </p:txBody>
      </p:sp>
      <p:cxnSp>
        <p:nvCxnSpPr>
          <p:cNvPr id="17" name="Straight Arrow Connector 16">
            <a:extLst>
              <a:ext uri="{FF2B5EF4-FFF2-40B4-BE49-F238E27FC236}">
                <a16:creationId xmlns:a16="http://schemas.microsoft.com/office/drawing/2014/main" id="{FB5B1FF8-AF66-4A2C-89F1-6E764379ACDA}"/>
              </a:ext>
            </a:extLst>
          </p:cNvPr>
          <p:cNvCxnSpPr>
            <a:cxnSpLocks/>
          </p:cNvCxnSpPr>
          <p:nvPr/>
        </p:nvCxnSpPr>
        <p:spPr>
          <a:xfrm>
            <a:off x="3015903" y="1253586"/>
            <a:ext cx="593571"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755E66-AFDC-46B5-951F-F7B78794DCE9}"/>
              </a:ext>
            </a:extLst>
          </p:cNvPr>
          <p:cNvCxnSpPr>
            <a:cxnSpLocks/>
            <a:endCxn id="8" idx="1"/>
          </p:cNvCxnSpPr>
          <p:nvPr/>
        </p:nvCxnSpPr>
        <p:spPr>
          <a:xfrm>
            <a:off x="6651057" y="1259232"/>
            <a:ext cx="1229845"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6B1AF9C9-793F-4622-BA1D-22396D60999A}"/>
              </a:ext>
            </a:extLst>
          </p:cNvPr>
          <p:cNvCxnSpPr>
            <a:cxnSpLocks/>
            <a:stCxn id="8" idx="3"/>
            <a:endCxn id="9" idx="3"/>
          </p:cNvCxnSpPr>
          <p:nvPr/>
        </p:nvCxnSpPr>
        <p:spPr>
          <a:xfrm flipH="1">
            <a:off x="9751657" y="1259232"/>
            <a:ext cx="1904565" cy="760290"/>
          </a:xfrm>
          <a:prstGeom prst="bentConnector3">
            <a:avLst>
              <a:gd name="adj1" fmla="val -12003"/>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029C8E2-C1C8-473F-857A-6C146425C2AC}"/>
              </a:ext>
            </a:extLst>
          </p:cNvPr>
          <p:cNvCxnSpPr>
            <a:cxnSpLocks/>
            <a:stCxn id="9" idx="1"/>
            <a:endCxn id="10" idx="3"/>
          </p:cNvCxnSpPr>
          <p:nvPr/>
        </p:nvCxnSpPr>
        <p:spPr>
          <a:xfrm flipH="1">
            <a:off x="6041917" y="2019522"/>
            <a:ext cx="1242225"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A3AA6D82-9B19-495D-B549-B40367CC2908}"/>
              </a:ext>
            </a:extLst>
          </p:cNvPr>
          <p:cNvCxnSpPr>
            <a:cxnSpLocks/>
            <a:stCxn id="10" idx="1"/>
            <a:endCxn id="40" idx="1"/>
          </p:cNvCxnSpPr>
          <p:nvPr/>
        </p:nvCxnSpPr>
        <p:spPr>
          <a:xfrm rot="10800000" flipV="1">
            <a:off x="877356" y="2019522"/>
            <a:ext cx="15293" cy="1659426"/>
          </a:xfrm>
          <a:prstGeom prst="bentConnector3">
            <a:avLst>
              <a:gd name="adj1" fmla="val 1594802"/>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B1A8D2A-246B-463F-B362-648584F06233}"/>
              </a:ext>
            </a:extLst>
          </p:cNvPr>
          <p:cNvCxnSpPr>
            <a:cxnSpLocks/>
            <a:stCxn id="12" idx="3"/>
            <a:endCxn id="13" idx="1"/>
          </p:cNvCxnSpPr>
          <p:nvPr/>
        </p:nvCxnSpPr>
        <p:spPr>
          <a:xfrm>
            <a:off x="3999844" y="3677971"/>
            <a:ext cx="121173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98FE0AFD-04B7-4CE0-BA26-CD6EAFB2A260}"/>
              </a:ext>
            </a:extLst>
          </p:cNvPr>
          <p:cNvCxnSpPr>
            <a:cxnSpLocks/>
            <a:stCxn id="13" idx="3"/>
            <a:endCxn id="14" idx="3"/>
          </p:cNvCxnSpPr>
          <p:nvPr/>
        </p:nvCxnSpPr>
        <p:spPr>
          <a:xfrm flipH="1">
            <a:off x="9911134" y="3677971"/>
            <a:ext cx="701749" cy="1781962"/>
          </a:xfrm>
          <a:prstGeom prst="bentConnector3">
            <a:avLst>
              <a:gd name="adj1" fmla="val -32576"/>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BF5A5A4-30D1-4617-A35C-282B0167B635}"/>
              </a:ext>
            </a:extLst>
          </p:cNvPr>
          <p:cNvCxnSpPr>
            <a:cxnSpLocks/>
            <a:stCxn id="14" idx="1"/>
            <a:endCxn id="15" idx="3"/>
          </p:cNvCxnSpPr>
          <p:nvPr/>
        </p:nvCxnSpPr>
        <p:spPr>
          <a:xfrm flipH="1" flipV="1">
            <a:off x="6041917" y="5454555"/>
            <a:ext cx="1242224" cy="537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863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PY7pkFuQ.iDE2T69ATx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jvafwNFQfiORp6TRzDF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SPS_Template_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_Template_1" id="{CA9B668E-9B3E-436D-9FD9-B02BD19CE699}" vid="{7EA2BAC9-198E-467F-8D47-E1D1262F9AD9}"/>
    </a:ext>
  </a:extLst>
</a:theme>
</file>

<file path=docProps/app.xml><?xml version="1.0" encoding="utf-8"?>
<Properties xmlns="http://schemas.openxmlformats.org/officeDocument/2006/extended-properties" xmlns:vt="http://schemas.openxmlformats.org/officeDocument/2006/docPropsVTypes">
  <TotalTime>3</TotalTime>
  <Words>265</Words>
  <Application>Microsoft Office PowerPoint</Application>
  <PresentationFormat>Widescreen</PresentationFormat>
  <Paragraphs>43</Paragraphs>
  <Slides>8</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1" baseType="lpstr">
      <vt:lpstr>Arial</vt:lpstr>
      <vt:lpstr>USPS_Template_1</vt:lpstr>
      <vt:lpstr>think-cell Slide</vt:lpstr>
      <vt:lpstr>PowerPoint Presentation</vt:lpstr>
      <vt:lpstr>Gaining Access</vt:lpstr>
      <vt:lpstr>Two ways to enter the Application</vt:lpstr>
      <vt:lpstr>Main Page After Logging In</vt:lpstr>
      <vt:lpstr>What Customers Will Do to Gain Access</vt:lpstr>
      <vt:lpstr>First Person Requesting Access</vt:lpstr>
      <vt:lpstr>.</vt:lpstr>
      <vt:lpstr>BSA Approval for Industry SPM Exclusion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Peart, Fontell E - Washington, DC</dc:creator>
  <cp:lastModifiedBy>Peart, Fontell E - Washington, DC</cp:lastModifiedBy>
  <cp:revision>1</cp:revision>
  <dcterms:created xsi:type="dcterms:W3CDTF">2022-07-14T17:34:04Z</dcterms:created>
  <dcterms:modified xsi:type="dcterms:W3CDTF">2022-07-14T17:37:06Z</dcterms:modified>
</cp:coreProperties>
</file>